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56" r:id="rId3"/>
    <p:sldId id="293" r:id="rId4"/>
    <p:sldId id="257" r:id="rId5"/>
    <p:sldId id="294" r:id="rId6"/>
    <p:sldId id="264" r:id="rId7"/>
    <p:sldId id="295" r:id="rId8"/>
    <p:sldId id="296" r:id="rId9"/>
    <p:sldId id="262" r:id="rId10"/>
    <p:sldId id="258" r:id="rId11"/>
    <p:sldId id="29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74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8" autoAdjust="0"/>
    <p:restoredTop sz="94265" autoAdjust="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018B9-AA64-48EB-8AD6-2E90D57914F1}" type="datetimeFigureOut">
              <a:rPr lang="en-US" smtClean="0"/>
              <a:pPr/>
              <a:t>12/16/2020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FC08D9-38BB-47E6-B576-1FC25B5283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D89C7A-A950-472B-91C5-82DDC31DDB04}"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A8C6-4B37-448F-9763-1773DCE0D6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89C7A-A950-472B-91C5-82DDC31DDB04}" type="datetimeFigureOut">
              <a:rPr lang="en-US" smtClean="0"/>
              <a:pPr/>
              <a:t>12/16/2020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A8C6-4B37-448F-9763-1773DCE0D6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3047999"/>
          </a:xfrm>
        </p:spPr>
        <p:txBody>
          <a:bodyPr/>
          <a:lstStyle/>
          <a:p>
            <a:r>
              <a:rPr lang="en-US" dirty="0"/>
              <a:t>2021 In Focus Topics</a:t>
            </a:r>
          </a:p>
        </p:txBody>
      </p:sp>
      <p:sp>
        <p:nvSpPr>
          <p:cNvPr id="3" name="Subtitle 2"/>
          <p:cNvSpPr>
            <a:spLocks noGrp="1"/>
          </p:cNvSpPr>
          <p:nvPr>
            <p:ph type="subTitle" idx="1"/>
          </p:nvPr>
        </p:nvSpPr>
        <p:spPr>
          <a:xfrm>
            <a:off x="1371600" y="3886200"/>
            <a:ext cx="6400800" cy="2286000"/>
          </a:xfrm>
        </p:spPr>
        <p:txBody>
          <a:bodyPr>
            <a:normAutofit/>
          </a:bodyPr>
          <a:lstStyle/>
          <a:p>
            <a:r>
              <a:rPr lang="en-US" dirty="0"/>
              <a:t>Strike Zone</a:t>
            </a:r>
          </a:p>
          <a:p>
            <a:r>
              <a:rPr lang="en-US" dirty="0"/>
              <a:t>Angles and Distance</a:t>
            </a:r>
          </a:p>
          <a:p>
            <a:r>
              <a:rPr lang="en-US" dirty="0"/>
              <a:t>Game Management</a:t>
            </a:r>
          </a:p>
        </p:txBody>
      </p:sp>
      <p:pic>
        <p:nvPicPr>
          <p:cNvPr id="6" name="Picture 5" descr="Logo&#10;&#10;Description automatically generated">
            <a:extLst>
              <a:ext uri="{FF2B5EF4-FFF2-40B4-BE49-F238E27FC236}">
                <a16:creationId xmlns:a16="http://schemas.microsoft.com/office/drawing/2014/main" id="{D09D9AB1-FED7-4A7E-BE8B-F70C72D537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685800"/>
            <a:ext cx="4055805"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533399"/>
          </a:xfrm>
        </p:spPr>
        <p:txBody>
          <a:bodyPr>
            <a:normAutofit fontScale="90000"/>
          </a:bodyPr>
          <a:lstStyle/>
          <a:p>
            <a:r>
              <a:rPr lang="en-US" dirty="0"/>
              <a:t>Strike Zone</a:t>
            </a:r>
          </a:p>
        </p:txBody>
      </p:sp>
      <p:sp>
        <p:nvSpPr>
          <p:cNvPr id="3" name="Subtitle 2"/>
          <p:cNvSpPr>
            <a:spLocks noGrp="1"/>
          </p:cNvSpPr>
          <p:nvPr>
            <p:ph type="subTitle" idx="1"/>
          </p:nvPr>
        </p:nvSpPr>
        <p:spPr>
          <a:xfrm>
            <a:off x="533400" y="3623754"/>
            <a:ext cx="8305800" cy="2700845"/>
          </a:xfrm>
        </p:spPr>
        <p:txBody>
          <a:bodyPr>
            <a:normAutofit/>
          </a:bodyPr>
          <a:lstStyle/>
          <a:p>
            <a:r>
              <a:rPr lang="en-US" sz="2800" dirty="0"/>
              <a:t>It is imperative that you are able to see the</a:t>
            </a:r>
          </a:p>
          <a:p>
            <a:pPr algn="l"/>
            <a:r>
              <a:rPr lang="en-US" sz="2800" dirty="0"/>
              <a:t>            entire strike zone </a:t>
            </a:r>
          </a:p>
          <a:p>
            <a:endParaRPr lang="en-US" sz="1400" dirty="0"/>
          </a:p>
          <a:p>
            <a:pPr algn="l"/>
            <a:r>
              <a:rPr lang="en-US" sz="2800" dirty="0"/>
              <a:t>	The top and bottom of the zone </a:t>
            </a:r>
          </a:p>
          <a:p>
            <a:pPr algn="l"/>
            <a:endParaRPr lang="en-US" sz="1200" dirty="0"/>
          </a:p>
          <a:p>
            <a:pPr algn="l"/>
            <a:r>
              <a:rPr lang="en-US" sz="2800" dirty="0"/>
              <a:t>	The outside and inside corner of the plate </a:t>
            </a:r>
          </a:p>
          <a:p>
            <a:pPr algn="l"/>
            <a:endParaRPr lang="en-US" dirty="0"/>
          </a:p>
          <a:p>
            <a:pPr algn="l"/>
            <a:endParaRPr lang="en-US" dirty="0"/>
          </a:p>
          <a:p>
            <a:pPr algn="l"/>
            <a:endParaRPr lang="en-US" dirty="0"/>
          </a:p>
        </p:txBody>
      </p:sp>
      <p:pic>
        <p:nvPicPr>
          <p:cNvPr id="4" name="Picture 3" descr="Logo&#10;&#10;Description automatically generated">
            <a:extLst>
              <a:ext uri="{FF2B5EF4-FFF2-40B4-BE49-F238E27FC236}">
                <a16:creationId xmlns:a16="http://schemas.microsoft.com/office/drawing/2014/main" id="{C12B964E-68A2-4A80-A9A4-473BC9AA10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863" y="235886"/>
            <a:ext cx="2553673" cy="1055518"/>
          </a:xfrm>
          <a:prstGeom prst="rect">
            <a:avLst/>
          </a:prstGeom>
        </p:spPr>
      </p:pic>
      <p:sp>
        <p:nvSpPr>
          <p:cNvPr id="6" name="TextBox 5">
            <a:extLst>
              <a:ext uri="{FF2B5EF4-FFF2-40B4-BE49-F238E27FC236}">
                <a16:creationId xmlns:a16="http://schemas.microsoft.com/office/drawing/2014/main" id="{9854EFD5-286E-4447-B173-DDBBACBA8E24}"/>
              </a:ext>
            </a:extLst>
          </p:cNvPr>
          <p:cNvSpPr txBox="1"/>
          <p:nvPr/>
        </p:nvSpPr>
        <p:spPr>
          <a:xfrm>
            <a:off x="533400" y="2280139"/>
            <a:ext cx="8153399" cy="1077218"/>
          </a:xfrm>
          <a:prstGeom prst="rect">
            <a:avLst/>
          </a:prstGeom>
          <a:noFill/>
        </p:spPr>
        <p:txBody>
          <a:bodyPr wrap="square">
            <a:spAutoFit/>
          </a:bodyPr>
          <a:lstStyle/>
          <a:p>
            <a:pPr algn="ctr"/>
            <a:r>
              <a:rPr lang="en-US" sz="3200" b="1" i="1" dirty="0">
                <a:solidFill>
                  <a:srgbClr val="FF0000"/>
                </a:solidFill>
              </a:rPr>
              <a:t>Calling the pitch is where the plate umpire puts the stance and set position 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10;&#10;Description automatically generated">
            <a:extLst>
              <a:ext uri="{FF2B5EF4-FFF2-40B4-BE49-F238E27FC236}">
                <a16:creationId xmlns:a16="http://schemas.microsoft.com/office/drawing/2014/main" id="{60AFE8B4-2EAE-40FD-97A3-7F90E4ADA9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762000"/>
            <a:ext cx="3502743" cy="1447800"/>
          </a:xfrm>
          <a:prstGeom prst="rect">
            <a:avLst/>
          </a:prstGeom>
        </p:spPr>
      </p:pic>
      <p:sp>
        <p:nvSpPr>
          <p:cNvPr id="5" name="Content Placeholder 4">
            <a:extLst>
              <a:ext uri="{FF2B5EF4-FFF2-40B4-BE49-F238E27FC236}">
                <a16:creationId xmlns:a16="http://schemas.microsoft.com/office/drawing/2014/main" id="{ECAB7508-E98E-4475-9374-B29083325D46}"/>
              </a:ext>
            </a:extLst>
          </p:cNvPr>
          <p:cNvSpPr>
            <a:spLocks noGrp="1"/>
          </p:cNvSpPr>
          <p:nvPr>
            <p:ph idx="1"/>
          </p:nvPr>
        </p:nvSpPr>
        <p:spPr>
          <a:xfrm>
            <a:off x="457200" y="2590800"/>
            <a:ext cx="8229600" cy="3535363"/>
          </a:xfrm>
        </p:spPr>
        <p:txBody>
          <a:bodyPr/>
          <a:lstStyle/>
          <a:p>
            <a:pPr marL="0" indent="0" algn="ctr">
              <a:buNone/>
            </a:pPr>
            <a:r>
              <a:rPr lang="en-US" dirty="0"/>
              <a:t>For additional information on Strike Zone &amp; Plate Stance visit:</a:t>
            </a:r>
          </a:p>
          <a:p>
            <a:endParaRPr lang="en-US" dirty="0"/>
          </a:p>
          <a:p>
            <a:pPr marL="0" indent="0" algn="ctr">
              <a:buNone/>
            </a:pPr>
            <a:r>
              <a:rPr lang="en-US" sz="4000" b="1" u="sng" dirty="0">
                <a:solidFill>
                  <a:srgbClr val="FF0000"/>
                </a:solidFill>
              </a:rPr>
              <a:t>USA Softball Umpire Manual</a:t>
            </a:r>
          </a:p>
        </p:txBody>
      </p:sp>
    </p:spTree>
    <p:extLst>
      <p:ext uri="{BB962C8B-B14F-4D97-AF65-F5344CB8AC3E}">
        <p14:creationId xmlns:p14="http://schemas.microsoft.com/office/powerpoint/2010/main" val="509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685800"/>
          </a:xfrm>
        </p:spPr>
        <p:txBody>
          <a:bodyPr>
            <a:normAutofit fontScale="90000"/>
          </a:bodyPr>
          <a:lstStyle/>
          <a:p>
            <a:br>
              <a:rPr lang="en-US" dirty="0"/>
            </a:br>
            <a:r>
              <a:rPr lang="en-US" sz="3600" dirty="0"/>
              <a:t>Strike Zone</a:t>
            </a:r>
            <a:br>
              <a:rPr lang="en-US" dirty="0"/>
            </a:br>
            <a:endParaRPr lang="en-US" dirty="0"/>
          </a:p>
        </p:txBody>
      </p:sp>
      <p:sp>
        <p:nvSpPr>
          <p:cNvPr id="3" name="Subtitle 2"/>
          <p:cNvSpPr>
            <a:spLocks noGrp="1"/>
          </p:cNvSpPr>
          <p:nvPr>
            <p:ph type="subTitle" idx="1"/>
          </p:nvPr>
        </p:nvSpPr>
        <p:spPr>
          <a:xfrm>
            <a:off x="457200" y="2286000"/>
            <a:ext cx="8305800" cy="4343400"/>
          </a:xfrm>
        </p:spPr>
        <p:txBody>
          <a:bodyPr>
            <a:normAutofit fontScale="70000" lnSpcReduction="20000"/>
          </a:bodyPr>
          <a:lstStyle/>
          <a:p>
            <a:endParaRPr lang="en-US" dirty="0"/>
          </a:p>
          <a:p>
            <a:r>
              <a:rPr lang="en-US" dirty="0"/>
              <a:t>The picture in our USA Softball Manual has not changed,</a:t>
            </a:r>
          </a:p>
          <a:p>
            <a:r>
              <a:rPr lang="en-US" dirty="0"/>
              <a:t>the RULE and the ZONE have not.</a:t>
            </a:r>
          </a:p>
          <a:p>
            <a:endParaRPr lang="en-US" dirty="0"/>
          </a:p>
          <a:p>
            <a:r>
              <a:rPr lang="en-US" dirty="0"/>
              <a:t>We want to be Accurate,  NOT just Consistent.</a:t>
            </a:r>
          </a:p>
          <a:p>
            <a:r>
              <a:rPr lang="en-US" dirty="0"/>
              <a:t>The top/bottom of the strike zone is variable.    WHY ?</a:t>
            </a:r>
          </a:p>
          <a:p>
            <a:r>
              <a:rPr lang="en-US" dirty="0"/>
              <a:t>Because it changes with each batter and possibly age group.</a:t>
            </a:r>
          </a:p>
          <a:p>
            <a:endParaRPr lang="en-US" dirty="0"/>
          </a:p>
          <a:p>
            <a:r>
              <a:rPr lang="en-US" dirty="0"/>
              <a:t>However the true zone ,	</a:t>
            </a:r>
          </a:p>
          <a:p>
            <a:r>
              <a:rPr lang="en-US" dirty="0"/>
              <a:t>The top of the ball at the bottom of the batters sternum,  to the top of the ball at the top of the batters knees.</a:t>
            </a:r>
          </a:p>
          <a:p>
            <a:pPr algn="l"/>
            <a:endParaRPr lang="en-US" dirty="0"/>
          </a:p>
          <a:p>
            <a:pPr algn="l"/>
            <a:r>
              <a:rPr lang="en-US" dirty="0"/>
              <a:t> </a:t>
            </a:r>
          </a:p>
          <a:p>
            <a:pPr algn="l"/>
            <a:endParaRPr lang="en-US" dirty="0"/>
          </a:p>
        </p:txBody>
      </p:sp>
      <p:pic>
        <p:nvPicPr>
          <p:cNvPr id="5" name="Picture 4" descr="Logo&#10;&#10;Description automatically generated">
            <a:extLst>
              <a:ext uri="{FF2B5EF4-FFF2-40B4-BE49-F238E27FC236}">
                <a16:creationId xmlns:a16="http://schemas.microsoft.com/office/drawing/2014/main" id="{4320BA42-5352-4B34-A227-46BDC6A62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6603" y="381000"/>
            <a:ext cx="3030793" cy="1252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anim calcmode="lin" valueType="num">
                                      <p:cBhvr>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CCBDF5EA-0210-4072-968A-D33D2C203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549" y="289560"/>
            <a:ext cx="3170902" cy="1310640"/>
          </a:xfrm>
          <a:prstGeom prst="rect">
            <a:avLst/>
          </a:prstGeom>
        </p:spPr>
      </p:pic>
      <p:pic>
        <p:nvPicPr>
          <p:cNvPr id="5" name="Content Placeholder 4">
            <a:extLst>
              <a:ext uri="{FF2B5EF4-FFF2-40B4-BE49-F238E27FC236}">
                <a16:creationId xmlns:a16="http://schemas.microsoft.com/office/drawing/2014/main" id="{4941D708-6FF4-4F61-9C8C-C5B93451C3AE}"/>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868" y="1828800"/>
            <a:ext cx="7019732" cy="4739640"/>
          </a:xfrm>
          <a:prstGeom prst="rect">
            <a:avLst/>
          </a:prstGeom>
          <a:noFill/>
          <a:ln>
            <a:noFill/>
          </a:ln>
        </p:spPr>
      </p:pic>
    </p:spTree>
    <p:extLst>
      <p:ext uri="{BB962C8B-B14F-4D97-AF65-F5344CB8AC3E}">
        <p14:creationId xmlns:p14="http://schemas.microsoft.com/office/powerpoint/2010/main" val="156152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314" y="1666045"/>
            <a:ext cx="7772400" cy="696155"/>
          </a:xfrm>
        </p:spPr>
        <p:txBody>
          <a:bodyPr>
            <a:normAutofit fontScale="90000"/>
          </a:bodyPr>
          <a:lstStyle/>
          <a:p>
            <a:br>
              <a:rPr lang="en-US" sz="3600" dirty="0"/>
            </a:br>
            <a:r>
              <a:rPr lang="en-US" sz="3600" dirty="0"/>
              <a:t>Strike Zone </a:t>
            </a:r>
            <a:r>
              <a:rPr lang="en-US" sz="3600" dirty="0" err="1"/>
              <a:t>con’t</a:t>
            </a:r>
            <a:r>
              <a:rPr lang="en-US" sz="3600" dirty="0"/>
              <a:t>.</a:t>
            </a:r>
            <a:br>
              <a:rPr lang="en-US" dirty="0"/>
            </a:br>
            <a:endParaRPr lang="en-US" dirty="0"/>
          </a:p>
        </p:txBody>
      </p:sp>
      <p:sp>
        <p:nvSpPr>
          <p:cNvPr id="3" name="Subtitle 2"/>
          <p:cNvSpPr>
            <a:spLocks noGrp="1"/>
          </p:cNvSpPr>
          <p:nvPr>
            <p:ph type="subTitle" idx="1"/>
          </p:nvPr>
        </p:nvSpPr>
        <p:spPr>
          <a:xfrm>
            <a:off x="685800" y="2504245"/>
            <a:ext cx="7924800" cy="3820355"/>
          </a:xfrm>
        </p:spPr>
        <p:txBody>
          <a:bodyPr>
            <a:normAutofit fontScale="85000" lnSpcReduction="20000"/>
          </a:bodyPr>
          <a:lstStyle/>
          <a:p>
            <a:pPr algn="l"/>
            <a:r>
              <a:rPr lang="en-US" sz="3000" dirty="0"/>
              <a:t>The width of the Strike Zone is fixed.  Why ?</a:t>
            </a:r>
          </a:p>
          <a:p>
            <a:pPr algn="l"/>
            <a:endParaRPr lang="en-US" sz="1300" dirty="0"/>
          </a:p>
          <a:p>
            <a:pPr algn="l"/>
            <a:r>
              <a:rPr lang="en-US" sz="3000" dirty="0"/>
              <a:t>It does not change with each batter.</a:t>
            </a:r>
          </a:p>
          <a:p>
            <a:pPr algn="l"/>
            <a:r>
              <a:rPr lang="en-US" sz="3000" dirty="0"/>
              <a:t>	The zone extends from the outer edge of 	the ball when the inner edge of the ball is     	over any part of home plate.</a:t>
            </a:r>
          </a:p>
          <a:p>
            <a:endParaRPr lang="en-US" sz="3000" dirty="0"/>
          </a:p>
          <a:p>
            <a:r>
              <a:rPr lang="en-US" sz="3000" dirty="0"/>
              <a:t>Home plate is 17”, the ball is 3.82”.</a:t>
            </a:r>
          </a:p>
          <a:p>
            <a:r>
              <a:rPr lang="en-US" sz="3000" dirty="0"/>
              <a:t>Therefore the true width of the plate is 24.64”</a:t>
            </a:r>
            <a:r>
              <a:rPr lang="en-US" dirty="0"/>
              <a:t>.    </a:t>
            </a:r>
          </a:p>
          <a:p>
            <a:pPr algn="l"/>
            <a:r>
              <a:rPr lang="en-US" dirty="0"/>
              <a:t>	</a:t>
            </a:r>
          </a:p>
        </p:txBody>
      </p:sp>
      <p:pic>
        <p:nvPicPr>
          <p:cNvPr id="7" name="Picture 6" descr="Logo&#10;&#10;Description automatically generated">
            <a:extLst>
              <a:ext uri="{FF2B5EF4-FFF2-40B4-BE49-F238E27FC236}">
                <a16:creationId xmlns:a16="http://schemas.microsoft.com/office/drawing/2014/main" id="{919C9E0B-9B3E-41CF-B4DC-D65344C48E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702" y="304800"/>
            <a:ext cx="2734596" cy="1130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B668D1-2B5E-4AC3-B20D-D34960298AD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81200"/>
            <a:ext cx="5943600" cy="4250690"/>
          </a:xfrm>
          <a:prstGeom prst="rect">
            <a:avLst/>
          </a:prstGeom>
          <a:noFill/>
          <a:ln>
            <a:noFill/>
          </a:ln>
        </p:spPr>
      </p:pic>
      <p:pic>
        <p:nvPicPr>
          <p:cNvPr id="3" name="Picture 2" descr="Logo&#10;&#10;Description automatically generated">
            <a:extLst>
              <a:ext uri="{FF2B5EF4-FFF2-40B4-BE49-F238E27FC236}">
                <a16:creationId xmlns:a16="http://schemas.microsoft.com/office/drawing/2014/main" id="{A6FF43C3-FE2B-497E-9671-BEC3A903F5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702" y="304800"/>
            <a:ext cx="2734596" cy="1130300"/>
          </a:xfrm>
          <a:prstGeom prst="rect">
            <a:avLst/>
          </a:prstGeom>
        </p:spPr>
      </p:pic>
    </p:spTree>
    <p:extLst>
      <p:ext uri="{BB962C8B-B14F-4D97-AF65-F5344CB8AC3E}">
        <p14:creationId xmlns:p14="http://schemas.microsoft.com/office/powerpoint/2010/main" val="127514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841375"/>
          </a:xfrm>
        </p:spPr>
        <p:txBody>
          <a:bodyPr>
            <a:normAutofit fontScale="90000"/>
          </a:bodyPr>
          <a:lstStyle/>
          <a:p>
            <a:r>
              <a:rPr lang="en-US" sz="4000" dirty="0"/>
              <a:t>It all starts with your plate stance or position</a:t>
            </a:r>
            <a:r>
              <a:rPr lang="en-US" sz="3200" dirty="0"/>
              <a:t>.</a:t>
            </a:r>
          </a:p>
        </p:txBody>
      </p:sp>
      <p:sp>
        <p:nvSpPr>
          <p:cNvPr id="3" name="Subtitle 2"/>
          <p:cNvSpPr>
            <a:spLocks noGrp="1"/>
          </p:cNvSpPr>
          <p:nvPr>
            <p:ph type="subTitle" idx="1"/>
          </p:nvPr>
        </p:nvSpPr>
        <p:spPr>
          <a:xfrm>
            <a:off x="1371600" y="3667124"/>
            <a:ext cx="6400800" cy="2886075"/>
          </a:xfrm>
        </p:spPr>
        <p:txBody>
          <a:bodyPr>
            <a:normAutofit/>
          </a:bodyPr>
          <a:lstStyle/>
          <a:p>
            <a:r>
              <a:rPr lang="en-US" sz="4000" dirty="0"/>
              <a:t>USA Softball </a:t>
            </a:r>
          </a:p>
          <a:p>
            <a:r>
              <a:rPr lang="en-US" sz="4000" dirty="0"/>
              <a:t>Approved Plate Stance:</a:t>
            </a:r>
          </a:p>
          <a:p>
            <a:endParaRPr lang="en-US" sz="1100" dirty="0"/>
          </a:p>
          <a:p>
            <a:r>
              <a:rPr lang="en-US" sz="4000" dirty="0"/>
              <a:t>Heel / Toe</a:t>
            </a:r>
          </a:p>
        </p:txBody>
      </p:sp>
      <p:pic>
        <p:nvPicPr>
          <p:cNvPr id="5" name="Picture 4" descr="Logo&#10;&#10;Description automatically generated">
            <a:extLst>
              <a:ext uri="{FF2B5EF4-FFF2-40B4-BE49-F238E27FC236}">
                <a16:creationId xmlns:a16="http://schemas.microsoft.com/office/drawing/2014/main" id="{B6AE8CA3-52B0-4F6A-A419-597DF0D60A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702" y="304800"/>
            <a:ext cx="2734596" cy="1130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E554-9083-4B3F-85E7-632814ACCC60}"/>
              </a:ext>
            </a:extLst>
          </p:cNvPr>
          <p:cNvSpPr>
            <a:spLocks noGrp="1"/>
          </p:cNvSpPr>
          <p:nvPr>
            <p:ph type="title"/>
          </p:nvPr>
        </p:nvSpPr>
        <p:spPr>
          <a:xfrm>
            <a:off x="990600" y="1600200"/>
            <a:ext cx="7162800" cy="609600"/>
          </a:xfrm>
        </p:spPr>
        <p:txBody>
          <a:bodyPr>
            <a:normAutofit fontScale="90000"/>
          </a:bodyPr>
          <a:lstStyle/>
          <a:p>
            <a:r>
              <a:rPr lang="en-US" dirty="0"/>
              <a:t>Set Position</a:t>
            </a:r>
          </a:p>
        </p:txBody>
      </p:sp>
      <p:sp>
        <p:nvSpPr>
          <p:cNvPr id="3" name="Content Placeholder 2">
            <a:extLst>
              <a:ext uri="{FF2B5EF4-FFF2-40B4-BE49-F238E27FC236}">
                <a16:creationId xmlns:a16="http://schemas.microsoft.com/office/drawing/2014/main" id="{1E078F5D-9174-4782-9B6C-4862172A6EC2}"/>
              </a:ext>
            </a:extLst>
          </p:cNvPr>
          <p:cNvSpPr>
            <a:spLocks noGrp="1"/>
          </p:cNvSpPr>
          <p:nvPr>
            <p:ph idx="1"/>
          </p:nvPr>
        </p:nvSpPr>
        <p:spPr>
          <a:xfrm>
            <a:off x="479474" y="2514600"/>
            <a:ext cx="8207326" cy="3886200"/>
          </a:xfrm>
        </p:spPr>
        <p:txBody>
          <a:bodyPr/>
          <a:lstStyle/>
          <a:p>
            <a:pPr marL="0" indent="0">
              <a:buNone/>
            </a:pPr>
            <a:r>
              <a:rPr lang="en-US" sz="2800" dirty="0"/>
              <a:t>		Umpire Must start in the Slot</a:t>
            </a:r>
          </a:p>
          <a:p>
            <a:pPr marL="0" indent="0">
              <a:buNone/>
            </a:pPr>
            <a:endParaRPr lang="en-US" sz="1400" dirty="0">
              <a:effectLst/>
              <a:latin typeface="Times New Roman" panose="02020603050405020304" pitchFamily="18" charset="0"/>
              <a:ea typeface="Malgun Gothic" panose="020B0503020000020004" pitchFamily="34" charset="-127"/>
            </a:endParaRPr>
          </a:p>
          <a:p>
            <a:pPr marL="0" indent="0">
              <a:buNone/>
            </a:pPr>
            <a:r>
              <a:rPr lang="en-US" sz="2800" dirty="0">
                <a:effectLst/>
                <a:latin typeface="Times New Roman" panose="02020603050405020304" pitchFamily="18" charset="0"/>
                <a:ea typeface="Malgun Gothic" panose="020B0503020000020004" pitchFamily="34" charset="-127"/>
              </a:rPr>
              <a:t>The slot is defined as the position the umpire assumes prior to going set in which they are behind the catcher, slightly inside the inside corner of the plate with your ear closest to the catcher lined up with the inside corner and outside the perimeter of the strike zone. </a:t>
            </a:r>
            <a:endParaRPr lang="en-US" sz="2800" dirty="0"/>
          </a:p>
        </p:txBody>
      </p:sp>
      <p:pic>
        <p:nvPicPr>
          <p:cNvPr id="4" name="Picture 3" descr="Logo&#10;&#10;Description automatically generated">
            <a:extLst>
              <a:ext uri="{FF2B5EF4-FFF2-40B4-BE49-F238E27FC236}">
                <a16:creationId xmlns:a16="http://schemas.microsoft.com/office/drawing/2014/main" id="{2BBC0FFF-5C07-411E-873C-15E03BF63A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702" y="317500"/>
            <a:ext cx="2734596" cy="1130300"/>
          </a:xfrm>
          <a:prstGeom prst="rect">
            <a:avLst/>
          </a:prstGeom>
        </p:spPr>
      </p:pic>
    </p:spTree>
    <p:extLst>
      <p:ext uri="{BB962C8B-B14F-4D97-AF65-F5344CB8AC3E}">
        <p14:creationId xmlns:p14="http://schemas.microsoft.com/office/powerpoint/2010/main" val="22495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433DC-DDD4-4FBC-B64A-5794A43E5A5F}"/>
              </a:ext>
            </a:extLst>
          </p:cNvPr>
          <p:cNvSpPr>
            <a:spLocks noGrp="1"/>
          </p:cNvSpPr>
          <p:nvPr>
            <p:ph type="title"/>
          </p:nvPr>
        </p:nvSpPr>
        <p:spPr>
          <a:xfrm>
            <a:off x="1733548" y="1533458"/>
            <a:ext cx="5676900" cy="486446"/>
          </a:xfrm>
        </p:spPr>
        <p:txBody>
          <a:bodyPr>
            <a:normAutofit fontScale="90000"/>
          </a:bodyPr>
          <a:lstStyle/>
          <a:p>
            <a:r>
              <a:rPr lang="en-US" sz="3600" dirty="0"/>
              <a:t>Set Position </a:t>
            </a:r>
            <a:r>
              <a:rPr lang="en-US" sz="2800" dirty="0"/>
              <a:t>cont.</a:t>
            </a:r>
          </a:p>
        </p:txBody>
      </p:sp>
      <p:pic>
        <p:nvPicPr>
          <p:cNvPr id="4" name="Picture 3" descr="Logo&#10;&#10;Description automatically generated">
            <a:extLst>
              <a:ext uri="{FF2B5EF4-FFF2-40B4-BE49-F238E27FC236}">
                <a16:creationId xmlns:a16="http://schemas.microsoft.com/office/drawing/2014/main" id="{8B5489D9-B4BE-44A3-A656-0AD1D1267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162" y="274293"/>
            <a:ext cx="2553673" cy="1055518"/>
          </a:xfrm>
          <a:prstGeom prst="rect">
            <a:avLst/>
          </a:prstGeom>
        </p:spPr>
      </p:pic>
      <p:sp>
        <p:nvSpPr>
          <p:cNvPr id="6" name="TextBox 5">
            <a:extLst>
              <a:ext uri="{FF2B5EF4-FFF2-40B4-BE49-F238E27FC236}">
                <a16:creationId xmlns:a16="http://schemas.microsoft.com/office/drawing/2014/main" id="{9C2BC6D0-ADAC-4EAB-9368-67FDB78BFC7D}"/>
              </a:ext>
            </a:extLst>
          </p:cNvPr>
          <p:cNvSpPr txBox="1"/>
          <p:nvPr/>
        </p:nvSpPr>
        <p:spPr>
          <a:xfrm>
            <a:off x="1002322" y="2128110"/>
            <a:ext cx="7740749" cy="461665"/>
          </a:xfrm>
          <a:prstGeom prst="rect">
            <a:avLst/>
          </a:prstGeom>
          <a:noFill/>
        </p:spPr>
        <p:txBody>
          <a:bodyPr wrap="square">
            <a:spAutoFit/>
          </a:bodyPr>
          <a:lstStyle/>
          <a:p>
            <a:r>
              <a:rPr lang="en-US" sz="2400" dirty="0">
                <a:effectLst/>
                <a:latin typeface="Times New Roman" panose="02020603050405020304" pitchFamily="18" charset="0"/>
                <a:ea typeface="Malgun Gothic" panose="020B0503020000020004" pitchFamily="34" charset="-127"/>
              </a:rPr>
              <a:t>You must have Good Pelvic Alignment </a:t>
            </a:r>
            <a:r>
              <a:rPr lang="en-US" sz="2400" dirty="0">
                <a:latin typeface="Times New Roman" panose="02020603050405020304" pitchFamily="18" charset="0"/>
                <a:ea typeface="Malgun Gothic" panose="020B0503020000020004" pitchFamily="34" charset="-127"/>
              </a:rPr>
              <a:t>(</a:t>
            </a:r>
            <a:r>
              <a:rPr lang="en-US" sz="2400" dirty="0">
                <a:effectLst/>
                <a:latin typeface="Times New Roman" panose="02020603050405020304" pitchFamily="18" charset="0"/>
                <a:ea typeface="Malgun Gothic" panose="020B0503020000020004" pitchFamily="34" charset="-127"/>
              </a:rPr>
              <a:t>GPA)</a:t>
            </a:r>
          </a:p>
        </p:txBody>
      </p:sp>
      <p:pic>
        <p:nvPicPr>
          <p:cNvPr id="1026" name="Picture 2" descr="*">
            <a:extLst>
              <a:ext uri="{FF2B5EF4-FFF2-40B4-BE49-F238E27FC236}">
                <a16:creationId xmlns:a16="http://schemas.microsoft.com/office/drawing/2014/main" id="{497F5BD4-E776-4DEC-A80B-3088261557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122" y="2200908"/>
            <a:ext cx="457200"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
            <a:extLst>
              <a:ext uri="{FF2B5EF4-FFF2-40B4-BE49-F238E27FC236}">
                <a16:creationId xmlns:a16="http://schemas.microsoft.com/office/drawing/2014/main" id="{D913E1BD-0261-4546-B05D-5936C76A4F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396" y="2798625"/>
            <a:ext cx="457200"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0E075BD2-0D8B-4C31-ABBB-64C9875299D7}"/>
              </a:ext>
            </a:extLst>
          </p:cNvPr>
          <p:cNvSpPr txBox="1"/>
          <p:nvPr/>
        </p:nvSpPr>
        <p:spPr>
          <a:xfrm>
            <a:off x="1002322" y="2691636"/>
            <a:ext cx="7499838" cy="1200329"/>
          </a:xfrm>
          <a:prstGeom prst="rect">
            <a:avLst/>
          </a:prstGeom>
          <a:noFill/>
        </p:spPr>
        <p:txBody>
          <a:bodyPr wrap="square">
            <a:spAutoFit/>
          </a:bodyPr>
          <a:lstStyle/>
          <a:p>
            <a:r>
              <a:rPr lang="en-US" sz="2400" dirty="0">
                <a:effectLst/>
                <a:latin typeface="Times New Roman" panose="02020603050405020304" pitchFamily="18" charset="0"/>
                <a:ea typeface="Malgun Gothic" panose="020B0503020000020004" pitchFamily="34" charset="-127"/>
              </a:rPr>
              <a:t>This position is achieved when the umpire has their pelvis aligned with the outside front corner of the plate. This allows you to look down and through the strike zone. </a:t>
            </a:r>
            <a:endParaRPr lang="en-US" sz="2400" dirty="0"/>
          </a:p>
        </p:txBody>
      </p:sp>
      <p:sp>
        <p:nvSpPr>
          <p:cNvPr id="14" name="TextBox 13">
            <a:extLst>
              <a:ext uri="{FF2B5EF4-FFF2-40B4-BE49-F238E27FC236}">
                <a16:creationId xmlns:a16="http://schemas.microsoft.com/office/drawing/2014/main" id="{094BB048-B4DC-407A-8156-3F1C16A568AC}"/>
              </a:ext>
            </a:extLst>
          </p:cNvPr>
          <p:cNvSpPr txBox="1"/>
          <p:nvPr/>
        </p:nvSpPr>
        <p:spPr>
          <a:xfrm>
            <a:off x="1024596" y="3973033"/>
            <a:ext cx="7316373" cy="830997"/>
          </a:xfrm>
          <a:prstGeom prst="rect">
            <a:avLst/>
          </a:prstGeom>
          <a:noFill/>
        </p:spPr>
        <p:txBody>
          <a:bodyPr wrap="square">
            <a:spAutoFit/>
          </a:bodyPr>
          <a:lstStyle/>
          <a:p>
            <a:r>
              <a:rPr lang="en-US" sz="2400" dirty="0">
                <a:latin typeface="Times New Roman" panose="02020603050405020304" pitchFamily="18" charset="0"/>
                <a:ea typeface="Malgun Gothic" panose="020B0503020000020004" pitchFamily="34" charset="-127"/>
              </a:rPr>
              <a:t>S</a:t>
            </a:r>
            <a:r>
              <a:rPr lang="en-US" sz="2400" dirty="0">
                <a:effectLst/>
                <a:latin typeface="Times New Roman" panose="02020603050405020304" pitchFamily="18" charset="0"/>
                <a:ea typeface="Malgun Gothic" panose="020B0503020000020004" pitchFamily="34" charset="-127"/>
              </a:rPr>
              <a:t>et no lower than the top of the strike zone in relationship to the batter. </a:t>
            </a:r>
            <a:endParaRPr lang="en-US" sz="2400" dirty="0"/>
          </a:p>
        </p:txBody>
      </p:sp>
      <p:pic>
        <p:nvPicPr>
          <p:cNvPr id="15" name="Picture 2" descr="*">
            <a:extLst>
              <a:ext uri="{FF2B5EF4-FFF2-40B4-BE49-F238E27FC236}">
                <a16:creationId xmlns:a16="http://schemas.microsoft.com/office/drawing/2014/main" id="{7DD9F71A-1EA3-4C63-AB3A-15C5CDDC0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431" y="4051353"/>
            <a:ext cx="457200"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844B0489-38FD-4788-B2F6-0ECEF36BB68E}"/>
              </a:ext>
            </a:extLst>
          </p:cNvPr>
          <p:cNvSpPr txBox="1"/>
          <p:nvPr/>
        </p:nvSpPr>
        <p:spPr>
          <a:xfrm>
            <a:off x="1024596" y="4846504"/>
            <a:ext cx="7740749" cy="1569660"/>
          </a:xfrm>
          <a:prstGeom prst="rect">
            <a:avLst/>
          </a:prstGeom>
          <a:noFill/>
        </p:spPr>
        <p:txBody>
          <a:bodyPr wrap="square">
            <a:spAutoFit/>
          </a:bodyPr>
          <a:lstStyle/>
          <a:p>
            <a:r>
              <a:rPr lang="en-US" sz="2400" dirty="0">
                <a:effectLst/>
                <a:latin typeface="Times New Roman" panose="02020603050405020304" pitchFamily="18" charset="0"/>
                <a:ea typeface="Malgun Gothic" panose="020B0503020000020004" pitchFamily="34" charset="-127"/>
              </a:rPr>
              <a:t>Your body should be locked in a stationary position to see the ball released from the pitcher’s hand and travel all the way to the catcher’s glove or the ground. Your hands should be placed in a comfortable position in front of your body. </a:t>
            </a:r>
            <a:endParaRPr lang="en-US" sz="2400" dirty="0"/>
          </a:p>
        </p:txBody>
      </p:sp>
      <p:pic>
        <p:nvPicPr>
          <p:cNvPr id="18" name="Picture 2" descr="*">
            <a:extLst>
              <a:ext uri="{FF2B5EF4-FFF2-40B4-BE49-F238E27FC236}">
                <a16:creationId xmlns:a16="http://schemas.microsoft.com/office/drawing/2014/main" id="{F6721B3C-AD47-4D7B-8BD9-283555DF73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431" y="4963418"/>
            <a:ext cx="457200"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292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26242" y="5990651"/>
            <a:ext cx="3359442" cy="1734698"/>
          </a:xfrm>
        </p:spPr>
        <p:txBody>
          <a:bodyPr>
            <a:normAutofit lnSpcReduction="10000"/>
          </a:bodyPr>
          <a:lstStyle/>
          <a:p>
            <a:endParaRPr lang="en-US" dirty="0"/>
          </a:p>
          <a:p>
            <a:endParaRPr lang="en-US" dirty="0">
              <a:solidFill>
                <a:schemeClr val="bg1"/>
              </a:solidFill>
            </a:endParaRPr>
          </a:p>
          <a:p>
            <a:r>
              <a:rPr lang="en-US" dirty="0">
                <a:solidFill>
                  <a:schemeClr val="bg1"/>
                </a:solidFill>
              </a:rPr>
              <a:t>.</a:t>
            </a:r>
          </a:p>
        </p:txBody>
      </p:sp>
      <p:pic>
        <p:nvPicPr>
          <p:cNvPr id="5" name="Picture 4" descr="Logo&#10;&#10;Description automatically generated">
            <a:extLst>
              <a:ext uri="{FF2B5EF4-FFF2-40B4-BE49-F238E27FC236}">
                <a16:creationId xmlns:a16="http://schemas.microsoft.com/office/drawing/2014/main" id="{ED22FC22-B0F5-4AC1-BF0B-AD42E3AC9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863" y="235886"/>
            <a:ext cx="2553673" cy="1055518"/>
          </a:xfrm>
          <a:prstGeom prst="rect">
            <a:avLst/>
          </a:prstGeom>
        </p:spPr>
      </p:pic>
      <p:pic>
        <p:nvPicPr>
          <p:cNvPr id="6" name="Picture 2" descr="*">
            <a:extLst>
              <a:ext uri="{FF2B5EF4-FFF2-40B4-BE49-F238E27FC236}">
                <a16:creationId xmlns:a16="http://schemas.microsoft.com/office/drawing/2014/main" id="{A79A3D61-6D11-4B2A-A40F-33B1122BB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801" y="2438651"/>
            <a:ext cx="457200"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D636F260-2FA7-492D-93D7-247949324C0E}"/>
              </a:ext>
            </a:extLst>
          </p:cNvPr>
          <p:cNvSpPr txBox="1"/>
          <p:nvPr/>
        </p:nvSpPr>
        <p:spPr>
          <a:xfrm>
            <a:off x="2362200" y="1527557"/>
            <a:ext cx="5029199" cy="584775"/>
          </a:xfrm>
          <a:prstGeom prst="rect">
            <a:avLst/>
          </a:prstGeom>
          <a:noFill/>
        </p:spPr>
        <p:txBody>
          <a:bodyPr wrap="square">
            <a:spAutoFit/>
          </a:bodyPr>
          <a:lstStyle/>
          <a:p>
            <a:r>
              <a:rPr lang="en-US" sz="2400" dirty="0"/>
              <a:t> </a:t>
            </a:r>
            <a:r>
              <a:rPr lang="en-US" sz="3200" dirty="0"/>
              <a:t>Set at the start of the pitch</a:t>
            </a:r>
          </a:p>
        </p:txBody>
      </p:sp>
      <p:sp>
        <p:nvSpPr>
          <p:cNvPr id="10" name="TextBox 9">
            <a:extLst>
              <a:ext uri="{FF2B5EF4-FFF2-40B4-BE49-F238E27FC236}">
                <a16:creationId xmlns:a16="http://schemas.microsoft.com/office/drawing/2014/main" id="{6FCE3280-E68B-4827-99C7-B969BAFC89EB}"/>
              </a:ext>
            </a:extLst>
          </p:cNvPr>
          <p:cNvSpPr txBox="1"/>
          <p:nvPr/>
        </p:nvSpPr>
        <p:spPr>
          <a:xfrm>
            <a:off x="1284845" y="2282797"/>
            <a:ext cx="7426810" cy="1200329"/>
          </a:xfrm>
          <a:prstGeom prst="rect">
            <a:avLst/>
          </a:prstGeom>
          <a:noFill/>
        </p:spPr>
        <p:txBody>
          <a:bodyPr wrap="square">
            <a:spAutoFit/>
          </a:bodyPr>
          <a:lstStyle/>
          <a:p>
            <a:r>
              <a:rPr lang="en-US" sz="2400" dirty="0"/>
              <a:t>In Fast Pitch this is when one hand is taken off the ball after the hands have been placed together. Each pitcher is different and the time you go set can vary accordingly.</a:t>
            </a:r>
          </a:p>
        </p:txBody>
      </p:sp>
      <p:sp>
        <p:nvSpPr>
          <p:cNvPr id="12" name="TextBox 11">
            <a:extLst>
              <a:ext uri="{FF2B5EF4-FFF2-40B4-BE49-F238E27FC236}">
                <a16:creationId xmlns:a16="http://schemas.microsoft.com/office/drawing/2014/main" id="{746B2B27-759E-44B3-87FF-2D4EC0938D9B}"/>
              </a:ext>
            </a:extLst>
          </p:cNvPr>
          <p:cNvSpPr txBox="1"/>
          <p:nvPr/>
        </p:nvSpPr>
        <p:spPr>
          <a:xfrm>
            <a:off x="1284845" y="3533821"/>
            <a:ext cx="7617935" cy="1569660"/>
          </a:xfrm>
          <a:prstGeom prst="rect">
            <a:avLst/>
          </a:prstGeom>
          <a:noFill/>
        </p:spPr>
        <p:txBody>
          <a:bodyPr wrap="square">
            <a:spAutoFit/>
          </a:bodyPr>
          <a:lstStyle/>
          <a:p>
            <a:r>
              <a:rPr lang="en-US" sz="2400" dirty="0"/>
              <a:t>Be sure to bend at the knees, not at the waist. This allows your back to be straight with a slight tilt forward to bring your head into the proper position. This will reduce the pressure on your lower back and the top of your legs</a:t>
            </a:r>
          </a:p>
        </p:txBody>
      </p:sp>
      <p:sp>
        <p:nvSpPr>
          <p:cNvPr id="14" name="TextBox 13">
            <a:extLst>
              <a:ext uri="{FF2B5EF4-FFF2-40B4-BE49-F238E27FC236}">
                <a16:creationId xmlns:a16="http://schemas.microsoft.com/office/drawing/2014/main" id="{59A45AB5-8FF9-44AC-81F7-06333D7354F0}"/>
              </a:ext>
            </a:extLst>
          </p:cNvPr>
          <p:cNvSpPr txBox="1"/>
          <p:nvPr/>
        </p:nvSpPr>
        <p:spPr>
          <a:xfrm>
            <a:off x="1311221" y="5231019"/>
            <a:ext cx="6731390" cy="1200329"/>
          </a:xfrm>
          <a:prstGeom prst="rect">
            <a:avLst/>
          </a:prstGeom>
          <a:noFill/>
        </p:spPr>
        <p:txBody>
          <a:bodyPr wrap="square">
            <a:spAutoFit/>
          </a:bodyPr>
          <a:lstStyle/>
          <a:p>
            <a:r>
              <a:rPr lang="en-US" sz="2400" dirty="0"/>
              <a:t>Being in the correct slot and set position on both sides of the plate gives you an unobstructed view of the strike zone on every pitch from the same angle. </a:t>
            </a:r>
          </a:p>
        </p:txBody>
      </p:sp>
      <p:pic>
        <p:nvPicPr>
          <p:cNvPr id="16" name="Picture 15">
            <a:extLst>
              <a:ext uri="{FF2B5EF4-FFF2-40B4-BE49-F238E27FC236}">
                <a16:creationId xmlns:a16="http://schemas.microsoft.com/office/drawing/2014/main" id="{F99E5154-04BF-4F4D-991F-D5ED36DCD92B}"/>
              </a:ext>
            </a:extLst>
          </p:cNvPr>
          <p:cNvPicPr>
            <a:picLocks noChangeAspect="1"/>
          </p:cNvPicPr>
          <p:nvPr/>
        </p:nvPicPr>
        <p:blipFill>
          <a:blip r:embed="rId4"/>
          <a:stretch>
            <a:fillRect/>
          </a:stretch>
        </p:blipFill>
        <p:spPr>
          <a:xfrm>
            <a:off x="827605" y="3654870"/>
            <a:ext cx="457240" cy="475529"/>
          </a:xfrm>
          <a:prstGeom prst="rect">
            <a:avLst/>
          </a:prstGeom>
        </p:spPr>
      </p:pic>
      <p:pic>
        <p:nvPicPr>
          <p:cNvPr id="17" name="Picture 16">
            <a:extLst>
              <a:ext uri="{FF2B5EF4-FFF2-40B4-BE49-F238E27FC236}">
                <a16:creationId xmlns:a16="http://schemas.microsoft.com/office/drawing/2014/main" id="{800EF8D1-1E08-4C02-A4B3-362AE0F7CC4C}"/>
              </a:ext>
            </a:extLst>
          </p:cNvPr>
          <p:cNvPicPr>
            <a:picLocks noChangeAspect="1"/>
          </p:cNvPicPr>
          <p:nvPr/>
        </p:nvPicPr>
        <p:blipFill>
          <a:blip r:embed="rId5"/>
          <a:stretch>
            <a:fillRect/>
          </a:stretch>
        </p:blipFill>
        <p:spPr>
          <a:xfrm>
            <a:off x="827605" y="5368683"/>
            <a:ext cx="463336" cy="4755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1000"/>
                                        <p:tgtEl>
                                          <p:spTgt spid="10">
                                            <p:txEl>
                                              <p:pRg st="0" end="0"/>
                                            </p:txEl>
                                          </p:spTgt>
                                        </p:tgtEl>
                                      </p:cBhvr>
                                    </p:animEffect>
                                    <p:anim calcmode="lin" valueType="num">
                                      <p:cBhvr>
                                        <p:cTn id="1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fade">
                                      <p:cBhvr>
                                        <p:cTn id="20" dur="1000"/>
                                        <p:tgtEl>
                                          <p:spTgt spid="12">
                                            <p:txEl>
                                              <p:pRg st="0" end="0"/>
                                            </p:txEl>
                                          </p:spTgt>
                                        </p:tgtEl>
                                      </p:cBhvr>
                                    </p:animEffect>
                                    <p:anim calcmode="lin" valueType="num">
                                      <p:cBhvr>
                                        <p:cTn id="2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fade">
                                      <p:cBhvr>
                                        <p:cTn id="27" dur="1000"/>
                                        <p:tgtEl>
                                          <p:spTgt spid="14">
                                            <p:txEl>
                                              <p:pRg st="0" end="0"/>
                                            </p:txEl>
                                          </p:spTgt>
                                        </p:tgtEl>
                                      </p:cBhvr>
                                    </p:animEffect>
                                    <p:anim calcmode="lin" valueType="num">
                                      <p:cBhvr>
                                        <p:cTn id="2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552</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2021 In Focus Topics</vt:lpstr>
      <vt:lpstr> Strike Zone </vt:lpstr>
      <vt:lpstr>PowerPoint Presentation</vt:lpstr>
      <vt:lpstr> Strike Zone con’t. </vt:lpstr>
      <vt:lpstr>PowerPoint Presentation</vt:lpstr>
      <vt:lpstr>It all starts with your plate stance or position.</vt:lpstr>
      <vt:lpstr>Set Position</vt:lpstr>
      <vt:lpstr>Set Position cont.</vt:lpstr>
      <vt:lpstr>PowerPoint Presentation</vt:lpstr>
      <vt:lpstr>Strike Zone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In Focus Topics</dc:title>
  <dc:creator>Jim</dc:creator>
  <cp:lastModifiedBy>John Garrett</cp:lastModifiedBy>
  <cp:revision>90</cp:revision>
  <dcterms:created xsi:type="dcterms:W3CDTF">2014-01-12T06:32:24Z</dcterms:created>
  <dcterms:modified xsi:type="dcterms:W3CDTF">2020-12-17T07:30:43Z</dcterms:modified>
</cp:coreProperties>
</file>